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87" d="100"/>
          <a:sy n="87" d="100"/>
        </p:scale>
        <p:origin x="1770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#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landing_class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0 if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bad_outcome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# </a:t>
            </a:r>
          </a:p>
          <a:p>
            <a:pPr lvl="1"/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landing_class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1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otherwiselanding_class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[    0 if 'False' in str(outcome) or 'None' in str(outcome) else 1    for outcome in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df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['Outcome']]print(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landing_class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/>
              <a:t>See relevant </a:t>
            </a:r>
            <a:r>
              <a:rPr lang="en-US" sz="2400" dirty="0" err="1"/>
              <a:t>py</a:t>
            </a:r>
            <a:r>
              <a:rPr lang="en-US" sz="2400" dirty="0"/>
              <a:t> files at https://github.com/dborden89/SpaceY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scatter plots, bar charts, and line charts to understand how different features affected launch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See relevant </a:t>
            </a:r>
            <a:r>
              <a:rPr lang="en-US" sz="2000" dirty="0" err="1"/>
              <a:t>py</a:t>
            </a:r>
            <a:r>
              <a:rPr lang="en-US" sz="2000" dirty="0"/>
              <a:t> files at https://github.com/dborden89/SpaceY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AC3FC740-C635-67B9-C5FF-630062821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433" y="3429000"/>
            <a:ext cx="6792741" cy="34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06575"/>
            <a:ext cx="6159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Grouped successes and failures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Grouped months to see failure count conditioned on drone ships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Grouped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See relevant </a:t>
            </a:r>
            <a:r>
              <a:rPr lang="en-US" sz="2400" dirty="0" err="1"/>
              <a:t>py</a:t>
            </a:r>
            <a:r>
              <a:rPr lang="en-US" sz="2400" dirty="0"/>
              <a:t> files at https://github.com/dborden89/SpaceY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821D8F-B0D6-229A-F9B4-7228E6B9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213" y="1481261"/>
            <a:ext cx="3381847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circles and markers based on launch site location and if those launches had successful outcomes or not.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really great especially if you have multiple events at the same coordinates.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addressed those objects to understand success rate at each launch location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See relevant </a:t>
            </a:r>
            <a:r>
              <a:rPr lang="en-US" sz="2000" dirty="0" err="1"/>
              <a:t>py</a:t>
            </a:r>
            <a:r>
              <a:rPr lang="en-US" sz="2000" dirty="0"/>
              <a:t> files at https://github.com/dborden89/SpaceY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added pie charts of success and failure rates by different launch site location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scatter plot to plot outcome over payload and color-labeled each scatter point by Booster version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for each location affected both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plots allowed us to understand how launch site and payload affected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See relevant </a:t>
            </a:r>
            <a:r>
              <a:rPr lang="en-US" sz="2400" dirty="0" err="1"/>
              <a:t>py</a:t>
            </a:r>
            <a:r>
              <a:rPr lang="en-US" sz="2400" dirty="0"/>
              <a:t> files at https://github.com/dborden89/SpaceY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Turned Predictors and Target Variable into separate arrays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Scaled the predictor variables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StandardScaler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train_test_split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.2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Cross validation with 10 k folds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LR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 ={'C':[0.01,0.1,1],             'penalty':['l2'],             'solver':['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lbfgs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’]}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tuned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hpyerparameters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:(best parameters)  {'C': 0.01, 'penalty': 'l2', 'solver': '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lbfgs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’}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: 0.8464285714285713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 tested SVM, Decision Tree, and KNN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See relevant </a:t>
            </a:r>
            <a:r>
              <a:rPr lang="en-US" sz="2000" dirty="0" err="1"/>
              <a:t>py</a:t>
            </a:r>
            <a:r>
              <a:rPr lang="en-US" sz="2000" dirty="0"/>
              <a:t> files at https://github.com/dborden89/SpaceY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785082" cy="3194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LR for the win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of 83.3% on test set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BC31EB37-3875-D0A6-CB22-4537F0419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618" y="1435414"/>
            <a:ext cx="5363323" cy="4991797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42E0360-F71D-01BC-9879-6263160A5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90" y="2773651"/>
            <a:ext cx="4394160" cy="39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flight number and launch site by class&#10;&#10;AI-generated content may be incorrect.">
            <a:extLst>
              <a:ext uri="{FF2B5EF4-FFF2-40B4-BE49-F238E27FC236}">
                <a16:creationId xmlns:a16="http://schemas.microsoft.com/office/drawing/2014/main" id="{E6902878-9B56-7780-51A6-B55261602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13" y="2349152"/>
            <a:ext cx="8958927" cy="43424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1840CA-B421-FD81-8AA0-67EA5D8BF351}"/>
              </a:ext>
            </a:extLst>
          </p:cNvPr>
          <p:cNvSpPr txBox="1"/>
          <p:nvPr/>
        </p:nvSpPr>
        <p:spPr>
          <a:xfrm>
            <a:off x="1068636" y="1388125"/>
            <a:ext cx="1021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successes with increases in flight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launches at CCAFS SLC 40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graph of a number&#10;&#10;AI-generated content may be incorrect.">
            <a:extLst>
              <a:ext uri="{FF2B5EF4-FFF2-40B4-BE49-F238E27FC236}">
                <a16:creationId xmlns:a16="http://schemas.microsoft.com/office/drawing/2014/main" id="{B6DC0D96-F1B8-AE3A-879C-9BEA7D494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209" y="2312363"/>
            <a:ext cx="8935327" cy="4337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448F40-0E09-98F5-1BF0-4381AEA12DB8}"/>
              </a:ext>
            </a:extLst>
          </p:cNvPr>
          <p:cNvSpPr txBox="1"/>
          <p:nvPr/>
        </p:nvSpPr>
        <p:spPr>
          <a:xfrm>
            <a:off x="1344058" y="1388071"/>
            <a:ext cx="915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successes with higher payload mass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C08BC-6696-D8B6-35D8-DC11AE97475C}"/>
              </a:ext>
            </a:extLst>
          </p:cNvPr>
          <p:cNvSpPr txBox="1"/>
          <p:nvPr/>
        </p:nvSpPr>
        <p:spPr>
          <a:xfrm>
            <a:off x="1266940" y="1388125"/>
            <a:ext cx="8857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 success at SSO  and VLEO orbits in relation to attempts.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poor rates at ISS and GTO orbits</a:t>
            </a:r>
          </a:p>
          <a:p>
            <a:endParaRPr lang="en-US" dirty="0"/>
          </a:p>
        </p:txBody>
      </p:sp>
      <p:pic>
        <p:nvPicPr>
          <p:cNvPr id="9" name="Picture 8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223794E9-E1ED-83EB-2784-3BB019837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58" y="2128289"/>
            <a:ext cx="8020279" cy="46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F7F86C46-11B3-5C12-0D43-22DBA7BB9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446" y="1978146"/>
            <a:ext cx="8146616" cy="4849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FDB782-6D95-729D-ED67-B6912B14FFF0}"/>
              </a:ext>
            </a:extLst>
          </p:cNvPr>
          <p:cNvSpPr txBox="1"/>
          <p:nvPr/>
        </p:nvSpPr>
        <p:spPr>
          <a:xfrm>
            <a:off x="991518" y="1311007"/>
            <a:ext cx="922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Recent launches concentrated in VLEO orbit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73DF46D2-59EF-356B-6ED0-E0DF0151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908" y="1910010"/>
            <a:ext cx="8100184" cy="4856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EE177E-6C14-6C96-2DDC-3488F2E6565E}"/>
              </a:ext>
            </a:extLst>
          </p:cNvPr>
          <p:cNvSpPr txBox="1"/>
          <p:nvPr/>
        </p:nvSpPr>
        <p:spPr>
          <a:xfrm>
            <a:off x="1178805" y="1277957"/>
            <a:ext cx="9155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payloads under 7000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variation in ISS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10F0F8A2-0255-57C4-37DA-9DF6E2856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65465"/>
            <a:ext cx="9918096" cy="4838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86812-4CCB-D679-B40A-E6F2EEB97E0E}"/>
              </a:ext>
            </a:extLst>
          </p:cNvPr>
          <p:cNvSpPr txBox="1"/>
          <p:nvPr/>
        </p:nvSpPr>
        <p:spPr>
          <a:xfrm>
            <a:off x="1377108" y="1377108"/>
            <a:ext cx="852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Success rate increasing over time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23987"/>
            <a:ext cx="9745589" cy="146841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groups launch sites and gives a count of each record in the dataset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E0B5CAC-8B4C-70FC-72CF-EAD499F52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781" y="2743200"/>
            <a:ext cx="4334906" cy="34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423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Uses like function to get relevant launch site and limits to first 5 records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965570-0747-0F0B-51DC-241797B02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997" y="2931048"/>
            <a:ext cx="5877745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Users where clause to focus on relevant Customer and Sum function to get total payload mass for that customer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F30740-9435-FF34-ED4C-D71F3B51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967" y="3079892"/>
            <a:ext cx="4754432" cy="294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Uses average function and where clause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27DF7F-C4B2-E40F-A71C-08360CB47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810" y="3429000"/>
            <a:ext cx="4804994" cy="299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Uses min function and where clause for output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6106466-3316-1888-9905-D68E1EEE8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438" y="3282995"/>
            <a:ext cx="5278820" cy="314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where and between clause to get output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D58AE9-00AB-1006-AE4C-92E5A3BD8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13" y="3429000"/>
            <a:ext cx="7002672" cy="299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77108"/>
            <a:ext cx="10326708" cy="4781321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Goal to accurately predict success of SpaceX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Collected launch data from SpaceX API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Wikipedia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Executed feature engineering to classify successes and failures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to understand relationships between variables using visualizations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feature engineering with one hot encoding and scaling to preprocess for training models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the data and used cross validation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Tested several different methods (Logistic Regression, SVM, Decision Tree, and KNN)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rendered the same accuracy of 83.3% most likely due to a small dataset and all had the same resulting confusion matrix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Uses Sum function and case statement to get failures and successes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46D159-FD8F-5F2A-B574-0766B0451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517" y="3262161"/>
            <a:ext cx="7803290" cy="276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Uses select in where clause as a subquery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571904-413B-A35B-B471-0E2FD3B34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970" y="3203611"/>
            <a:ext cx="5344271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Had to parse out month from Date field, used sum function, case statement for failure count, where clause and group by clause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A7EFA3B-55D4-6B47-88F2-D0CBD9404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806" y="3498544"/>
            <a:ext cx="6154009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Count, group by, and order by in descending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F9528E-E3C1-8426-B348-0D687A115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818" y="2701650"/>
            <a:ext cx="3305636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 took place in Florida and California with most in Florida as it hosted three of the four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Sites</a:t>
            </a:r>
          </a:p>
        </p:txBody>
      </p:sp>
      <p:pic>
        <p:nvPicPr>
          <p:cNvPr id="6" name="Picture 5" descr="A map of the united states&#10;&#10;AI-generated content may be incorrect.">
            <a:extLst>
              <a:ext uri="{FF2B5EF4-FFF2-40B4-BE49-F238E27FC236}">
                <a16:creationId xmlns:a16="http://schemas.microsoft.com/office/drawing/2014/main" id="{B343F762-1E11-484B-E2E0-56846CA0E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842748"/>
            <a:ext cx="9593014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20961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Includes markers that depicts if outcomes was a success or failure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Shows two launch sites in Florida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with Success Markers</a:t>
            </a:r>
          </a:p>
        </p:txBody>
      </p:sp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7EB69777-08EB-B293-7EAB-35FCC516B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789" y="1540783"/>
            <a:ext cx="4727641" cy="477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successes happened at 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by Launch Site</a:t>
            </a:r>
          </a:p>
        </p:txBody>
      </p:sp>
      <p:pic>
        <p:nvPicPr>
          <p:cNvPr id="4" name="Picture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ECA2BCD5-5E98-F344-A177-F6A2706AA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83" y="2754187"/>
            <a:ext cx="10490243" cy="27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2"/>
            <a:ext cx="7094633" cy="3042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Wanted to predict the success of SpaceX launches based on historical data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Wanted to understand what variables had the greatest affect on a successful launch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Launch site with the highest success rate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Most Successful Launch Site</a:t>
            </a:r>
          </a:p>
        </p:txBody>
      </p:sp>
      <p:pic>
        <p:nvPicPr>
          <p:cNvPr id="4" name="Picture 3" descr="A blue and red pie chart&#10;&#10;AI-generated content may be incorrect.">
            <a:extLst>
              <a:ext uri="{FF2B5EF4-FFF2-40B4-BE49-F238E27FC236}">
                <a16:creationId xmlns:a16="http://schemas.microsoft.com/office/drawing/2014/main" id="{EE96C34E-4966-5E0E-59CE-87D3B7E52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43" y="3429000"/>
            <a:ext cx="11019467" cy="22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displaying outcome over payload and color-labeled by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by Success Rate</a:t>
            </a:r>
          </a:p>
        </p:txBody>
      </p:sp>
      <p:pic>
        <p:nvPicPr>
          <p:cNvPr id="7" name="Picture 6" descr="A white graph with colorful dots&#10;&#10;AI-generated content may be incorrect.">
            <a:extLst>
              <a:ext uri="{FF2B5EF4-FFF2-40B4-BE49-F238E27FC236}">
                <a16:creationId xmlns:a16="http://schemas.microsoft.com/office/drawing/2014/main" id="{52E3A5E3-40AB-4EB2-86EC-D4AC34B2D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56" y="3429000"/>
            <a:ext cx="10112217" cy="239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graph of a test&#10;&#10;AI-generated content may be incorrect.">
            <a:extLst>
              <a:ext uri="{FF2B5EF4-FFF2-40B4-BE49-F238E27FC236}">
                <a16:creationId xmlns:a16="http://schemas.microsoft.com/office/drawing/2014/main" id="{17034CA2-1B16-88B8-C62C-74B542113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726" y="1386251"/>
            <a:ext cx="7878274" cy="4639322"/>
          </a:xfrm>
          <a:prstGeom prst="rect">
            <a:avLst/>
          </a:prstGeom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CAEFAE1-A606-3772-DFBF-BA9C363D3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06" y="2485440"/>
            <a:ext cx="3886742" cy="34294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5EA792-25CC-34D8-6DF4-1ACF90F162A3}"/>
              </a:ext>
            </a:extLst>
          </p:cNvPr>
          <p:cNvSpPr txBox="1"/>
          <p:nvPr/>
        </p:nvSpPr>
        <p:spPr>
          <a:xfrm>
            <a:off x="153506" y="1657482"/>
            <a:ext cx="3886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LR for the win!!!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3205"/>
            <a:ext cx="4628254" cy="45894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LR Confusion matrix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12 True Positives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True Negatives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False Positives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of 83.3%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89B9B353-EB89-A10B-FC7C-CF607C369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833" y="1636918"/>
            <a:ext cx="4803353" cy="458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873754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Collecting and processing data is the most critical step in the process. You must develop quality data to produce quality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was a powerful tool used to summarize the data in a result set and quickly understand data in a concise tabular format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 is key in understanding relationships between variables and drove tremendous insight into variables affecting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was the favored model in predicting SpaceX launch outcomes with an accuracy of 83.3%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SpaceX API and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html tables from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wikipedia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processed by numerically encoding successes and failures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Built and tested LR, SVM, Decision Tree, and KNN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Datasets were collected from SpaceX API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html table from Wikipedia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77AA3F-1671-29E4-B2E2-8D0C0392DB08}"/>
              </a:ext>
            </a:extLst>
          </p:cNvPr>
          <p:cNvSpPr/>
          <p:nvPr/>
        </p:nvSpPr>
        <p:spPr>
          <a:xfrm>
            <a:off x="1333041" y="4186410"/>
            <a:ext cx="1729648" cy="815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SpaceX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E8A71A-0990-BE3E-74A0-57E51D3F26F7}"/>
              </a:ext>
            </a:extLst>
          </p:cNvPr>
          <p:cNvSpPr/>
          <p:nvPr/>
        </p:nvSpPr>
        <p:spPr>
          <a:xfrm>
            <a:off x="3609432" y="5597054"/>
            <a:ext cx="1729648" cy="815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Request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4924C-AEE2-1C2E-C26D-4AE284702F5E}"/>
              </a:ext>
            </a:extLst>
          </p:cNvPr>
          <p:cNvSpPr/>
          <p:nvPr/>
        </p:nvSpPr>
        <p:spPr>
          <a:xfrm>
            <a:off x="6309326" y="4263528"/>
            <a:ext cx="1729648" cy="8152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Pandas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CCA2FA-AC03-B27A-37D8-14F4E8A084DF}"/>
              </a:ext>
            </a:extLst>
          </p:cNvPr>
          <p:cNvCxnSpPr/>
          <p:nvPr/>
        </p:nvCxnSpPr>
        <p:spPr>
          <a:xfrm flipH="1" flipV="1">
            <a:off x="3062689" y="5078776"/>
            <a:ext cx="546743" cy="705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12BFAE-E41E-53BA-9952-8FDD3637732C}"/>
              </a:ext>
            </a:extLst>
          </p:cNvPr>
          <p:cNvCxnSpPr/>
          <p:nvPr/>
        </p:nvCxnSpPr>
        <p:spPr>
          <a:xfrm>
            <a:off x="3150824" y="4859128"/>
            <a:ext cx="550843" cy="60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FC8AE7-2CD1-62F5-C9D8-54560365526F}"/>
              </a:ext>
            </a:extLst>
          </p:cNvPr>
          <p:cNvCxnSpPr/>
          <p:nvPr/>
        </p:nvCxnSpPr>
        <p:spPr>
          <a:xfrm flipV="1">
            <a:off x="5339080" y="5203946"/>
            <a:ext cx="797885" cy="39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3AEBC578-C52F-7526-A19E-6EBCC418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2091"/>
            <a:ext cx="7154273" cy="15908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C3522E-FCA3-1A6B-E1EA-83F441D6326A}"/>
              </a:ext>
            </a:extLst>
          </p:cNvPr>
          <p:cNvSpPr/>
          <p:nvPr/>
        </p:nvSpPr>
        <p:spPr>
          <a:xfrm>
            <a:off x="7528099" y="2016087"/>
            <a:ext cx="1729648" cy="815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SpaceX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388D55-00A5-D9DD-F3C0-ABC361AAB9E6}"/>
              </a:ext>
            </a:extLst>
          </p:cNvPr>
          <p:cNvSpPr/>
          <p:nvPr/>
        </p:nvSpPr>
        <p:spPr>
          <a:xfrm>
            <a:off x="7528099" y="3488101"/>
            <a:ext cx="1729648" cy="815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Request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2B54E0-9D5D-0234-5379-E3BCAB85A3A2}"/>
              </a:ext>
            </a:extLst>
          </p:cNvPr>
          <p:cNvSpPr/>
          <p:nvPr/>
        </p:nvSpPr>
        <p:spPr>
          <a:xfrm>
            <a:off x="7519252" y="5104674"/>
            <a:ext cx="1729648" cy="8152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Pandas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F6947C-2EAA-791B-794E-5FB1AD4C6F3B}"/>
              </a:ext>
            </a:extLst>
          </p:cNvPr>
          <p:cNvCxnSpPr>
            <a:cxnSpLocks/>
          </p:cNvCxnSpPr>
          <p:nvPr/>
        </p:nvCxnSpPr>
        <p:spPr>
          <a:xfrm flipV="1">
            <a:off x="8061774" y="2896977"/>
            <a:ext cx="0" cy="53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A712FD-4A14-36E3-E6E0-FBDCF2380422}"/>
              </a:ext>
            </a:extLst>
          </p:cNvPr>
          <p:cNvCxnSpPr>
            <a:cxnSpLocks/>
          </p:cNvCxnSpPr>
          <p:nvPr/>
        </p:nvCxnSpPr>
        <p:spPr>
          <a:xfrm>
            <a:off x="8802477" y="2946898"/>
            <a:ext cx="0" cy="51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AE5850-77C3-FB71-1987-D0291B503ED7}"/>
              </a:ext>
            </a:extLst>
          </p:cNvPr>
          <p:cNvCxnSpPr>
            <a:cxnSpLocks/>
          </p:cNvCxnSpPr>
          <p:nvPr/>
        </p:nvCxnSpPr>
        <p:spPr>
          <a:xfrm>
            <a:off x="8384076" y="4399289"/>
            <a:ext cx="0" cy="60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CF3F35-E981-934D-1031-D8DF6E140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50" y="3342652"/>
            <a:ext cx="3848637" cy="24768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B4CEC1-0F25-27C5-B00C-8C3D36261B57}"/>
              </a:ext>
            </a:extLst>
          </p:cNvPr>
          <p:cNvSpPr txBox="1"/>
          <p:nvPr/>
        </p:nvSpPr>
        <p:spPr>
          <a:xfrm>
            <a:off x="199711" y="6178827"/>
            <a:ext cx="655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relevant </a:t>
            </a:r>
            <a:r>
              <a:rPr lang="en-US" dirty="0" err="1"/>
              <a:t>py</a:t>
            </a:r>
            <a:r>
              <a:rPr lang="en-US" dirty="0"/>
              <a:t> files at https://github.com/dborden89/SpaceY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/>
              <a:t>See relevant </a:t>
            </a:r>
            <a:r>
              <a:rPr lang="en-US" dirty="0" err="1"/>
              <a:t>py</a:t>
            </a:r>
            <a:r>
              <a:rPr lang="en-US" dirty="0"/>
              <a:t> files at https://github.com/dborden89/SpaceY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F60943-1DF9-1745-539D-D17108EB4FF6}"/>
              </a:ext>
            </a:extLst>
          </p:cNvPr>
          <p:cNvSpPr/>
          <p:nvPr/>
        </p:nvSpPr>
        <p:spPr>
          <a:xfrm>
            <a:off x="7528099" y="2016087"/>
            <a:ext cx="1729648" cy="815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WIkipedia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DFF9D8-8E62-4FD9-3065-E0BFC33D404F}"/>
              </a:ext>
            </a:extLst>
          </p:cNvPr>
          <p:cNvSpPr/>
          <p:nvPr/>
        </p:nvSpPr>
        <p:spPr>
          <a:xfrm>
            <a:off x="7528099" y="3488101"/>
            <a:ext cx="1729648" cy="8152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Beautiful Soup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30962D-64E5-B3EA-9E90-01AF9DE5EF53}"/>
              </a:ext>
            </a:extLst>
          </p:cNvPr>
          <p:cNvSpPr/>
          <p:nvPr/>
        </p:nvSpPr>
        <p:spPr>
          <a:xfrm>
            <a:off x="7519252" y="5104674"/>
            <a:ext cx="1729648" cy="8152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Pandas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F99BD0-3C97-91B9-553D-2691FB69B899}"/>
              </a:ext>
            </a:extLst>
          </p:cNvPr>
          <p:cNvCxnSpPr>
            <a:cxnSpLocks/>
          </p:cNvCxnSpPr>
          <p:nvPr/>
        </p:nvCxnSpPr>
        <p:spPr>
          <a:xfrm flipV="1">
            <a:off x="8061774" y="2896977"/>
            <a:ext cx="0" cy="53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1F06FE-BF7E-EF97-4422-959FC04B1C0D}"/>
              </a:ext>
            </a:extLst>
          </p:cNvPr>
          <p:cNvCxnSpPr>
            <a:cxnSpLocks/>
          </p:cNvCxnSpPr>
          <p:nvPr/>
        </p:nvCxnSpPr>
        <p:spPr>
          <a:xfrm>
            <a:off x="8802477" y="2946898"/>
            <a:ext cx="0" cy="51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7DE1BC-8297-4D3A-D806-3787D5BDF1EE}"/>
              </a:ext>
            </a:extLst>
          </p:cNvPr>
          <p:cNvCxnSpPr>
            <a:cxnSpLocks/>
          </p:cNvCxnSpPr>
          <p:nvPr/>
        </p:nvCxnSpPr>
        <p:spPr>
          <a:xfrm>
            <a:off x="8384076" y="4399289"/>
            <a:ext cx="0" cy="60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5A89234-3D97-3094-D164-E639843B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55"/>
          <a:stretch/>
        </p:blipFill>
        <p:spPr>
          <a:xfrm>
            <a:off x="547545" y="1815051"/>
            <a:ext cx="4945445" cy="309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</TotalTime>
  <Words>1489</Words>
  <Application>Microsoft Office PowerPoint</Application>
  <PresentationFormat>Widescreen</PresentationFormat>
  <Paragraphs>238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Devin Borden</cp:lastModifiedBy>
  <cp:revision>215</cp:revision>
  <dcterms:created xsi:type="dcterms:W3CDTF">2021-04-29T18:58:34Z</dcterms:created>
  <dcterms:modified xsi:type="dcterms:W3CDTF">2025-03-28T10:30:14Z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